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22BC08A-377E-4A56-8C5C-443E3D25EE24}" type="datetimeFigureOut">
              <a:rPr lang="es-ES_tradnl" smtClean="0"/>
              <a:pPr/>
              <a:t>16/01/2013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CA0C8-42DD-4436-B871-F3186882520D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034" y="1500174"/>
            <a:ext cx="8062912" cy="1470025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s-ES_tradnl" sz="6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Diagrama de flujo</a:t>
            </a:r>
            <a:endParaRPr lang="es-ES_tradnl" sz="6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643182"/>
            <a:ext cx="8229600" cy="4525963"/>
          </a:xfrm>
        </p:spPr>
        <p:txBody>
          <a:bodyPr/>
          <a:lstStyle/>
          <a:p>
            <a:r>
              <a:rPr lang="es-ES_tradnl" b="1" dirty="0" smtClean="0"/>
              <a:t>Conector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el enlace de dos partes de un diagrama dentro de la misma página. </a:t>
            </a:r>
            <a:endParaRPr lang="es-ES_tradnl" dirty="0"/>
          </a:p>
        </p:txBody>
      </p:sp>
      <p:sp>
        <p:nvSpPr>
          <p:cNvPr id="4" name="3 Conector"/>
          <p:cNvSpPr/>
          <p:nvPr/>
        </p:nvSpPr>
        <p:spPr>
          <a:xfrm>
            <a:off x="3857620" y="1000108"/>
            <a:ext cx="1214446" cy="121444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b="1" dirty="0" smtClean="0"/>
              <a:t>Flujo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el seguimiento lógico del diagrama. También indica el sentido de ejecución de las operaciones. </a:t>
            </a:r>
          </a:p>
          <a:p>
            <a:endParaRPr lang="es-ES_tradnl" dirty="0"/>
          </a:p>
        </p:txBody>
      </p:sp>
      <p:cxnSp>
        <p:nvCxnSpPr>
          <p:cNvPr id="5" name="4 Conector recto de flecha"/>
          <p:cNvCxnSpPr/>
          <p:nvPr/>
        </p:nvCxnSpPr>
        <p:spPr>
          <a:xfrm>
            <a:off x="3000364" y="1928802"/>
            <a:ext cx="235745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>
            <a:off x="5035553" y="1821645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4525963"/>
          </a:xfrm>
        </p:spPr>
        <p:txBody>
          <a:bodyPr/>
          <a:lstStyle/>
          <a:p>
            <a:r>
              <a:rPr lang="es-ES_tradnl" b="1" dirty="0" smtClean="0"/>
              <a:t>Conector </a:t>
            </a:r>
            <a:br>
              <a:rPr lang="es-ES_tradnl" b="1" dirty="0" smtClean="0"/>
            </a:br>
            <a:r>
              <a:rPr lang="es-ES_tradnl" dirty="0" smtClean="0"/>
              <a:t>Indica el enlace de dos partes de un diagrama en páginas diferentes. </a:t>
            </a:r>
            <a:endParaRPr lang="es-ES_tradnl" dirty="0"/>
          </a:p>
        </p:txBody>
      </p:sp>
      <p:sp>
        <p:nvSpPr>
          <p:cNvPr id="4" name="3 Conector fuera de página"/>
          <p:cNvSpPr/>
          <p:nvPr/>
        </p:nvSpPr>
        <p:spPr>
          <a:xfrm>
            <a:off x="4143372" y="1000108"/>
            <a:ext cx="1214446" cy="1357322"/>
          </a:xfrm>
          <a:prstGeom prst="flowChartOffpage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2643182"/>
            <a:ext cx="8229600" cy="1399032"/>
          </a:xfrm>
        </p:spPr>
        <p:txBody>
          <a:bodyPr>
            <a:noAutofit/>
          </a:bodyPr>
          <a:lstStyle/>
          <a:p>
            <a:pPr marL="288000"/>
            <a:r>
              <a:rPr lang="es-ES_tradnl" sz="3600" dirty="0" smtClean="0">
                <a:latin typeface="Arial Black" pitchFamily="34" charset="0"/>
              </a:rPr>
              <a:t>Diseñar un diagrama de flujo que solicite un número y determine si este es par o es non. </a:t>
            </a:r>
            <a:br>
              <a:rPr lang="es-ES_tradnl" sz="3600" dirty="0" smtClean="0">
                <a:latin typeface="Arial Black" pitchFamily="34" charset="0"/>
              </a:rPr>
            </a:br>
            <a:r>
              <a:rPr lang="es-ES_tradnl" sz="3600" dirty="0" smtClean="0">
                <a:latin typeface="Arial Black" pitchFamily="34" charset="0"/>
              </a:rPr>
              <a:t>El diagrama deberá de solicitar los datos necesarios y mostrar el resultado</a:t>
            </a:r>
            <a:endParaRPr lang="es-ES_tradnl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Elipse"/>
          <p:cNvSpPr/>
          <p:nvPr/>
        </p:nvSpPr>
        <p:spPr>
          <a:xfrm>
            <a:off x="3428992" y="285728"/>
            <a:ext cx="1928826" cy="92869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INICIO</a:t>
            </a:r>
            <a:endParaRPr lang="es-ES_tradnl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1214422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1" name="10 Datos"/>
          <p:cNvSpPr/>
          <p:nvPr/>
        </p:nvSpPr>
        <p:spPr>
          <a:xfrm>
            <a:off x="3071802" y="1785926"/>
            <a:ext cx="2643206" cy="642942"/>
          </a:xfrm>
          <a:prstGeom prst="flowChartInputOutpu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NUM</a:t>
            </a:r>
            <a:endParaRPr lang="es-ES_tradnl" dirty="0"/>
          </a:p>
        </p:txBody>
      </p:sp>
      <p:sp>
        <p:nvSpPr>
          <p:cNvPr id="12" name="11 Flecha abajo"/>
          <p:cNvSpPr/>
          <p:nvPr/>
        </p:nvSpPr>
        <p:spPr>
          <a:xfrm>
            <a:off x="4357686" y="2428868"/>
            <a:ext cx="45719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3" name="12 Proceso"/>
          <p:cNvSpPr/>
          <p:nvPr/>
        </p:nvSpPr>
        <p:spPr>
          <a:xfrm>
            <a:off x="3357554" y="2928934"/>
            <a:ext cx="1928826" cy="785818"/>
          </a:xfrm>
          <a:prstGeom prst="flowChart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R</a:t>
            </a:r>
            <a:r>
              <a:rPr lang="es-ES_tradnl" dirty="0" smtClean="0">
                <a:sym typeface="Wingdings" pitchFamily="2" charset="2"/>
              </a:rPr>
              <a:t></a:t>
            </a:r>
            <a:r>
              <a:rPr lang="es-ES_tradnl" dirty="0" smtClean="0"/>
              <a:t>NUM/2</a:t>
            </a:r>
            <a:endParaRPr lang="es-ES_tradnl" dirty="0"/>
          </a:p>
        </p:txBody>
      </p:sp>
      <p:sp>
        <p:nvSpPr>
          <p:cNvPr id="14" name="13 Flecha abajo"/>
          <p:cNvSpPr/>
          <p:nvPr/>
        </p:nvSpPr>
        <p:spPr>
          <a:xfrm>
            <a:off x="4357686" y="3714752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15" name="14 Decisión"/>
          <p:cNvSpPr/>
          <p:nvPr/>
        </p:nvSpPr>
        <p:spPr>
          <a:xfrm>
            <a:off x="3500430" y="4214818"/>
            <a:ext cx="1785950" cy="1357322"/>
          </a:xfrm>
          <a:prstGeom prst="flowChartDecision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R=0</a:t>
            </a:r>
            <a:endParaRPr lang="es-ES_tradnl" dirty="0"/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5286380" y="4927610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 rot="10800000">
            <a:off x="2071670" y="4929198"/>
            <a:ext cx="14287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Documento"/>
          <p:cNvSpPr/>
          <p:nvPr/>
        </p:nvSpPr>
        <p:spPr>
          <a:xfrm>
            <a:off x="6715140" y="4500570"/>
            <a:ext cx="1857388" cy="857256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SI ES PAR</a:t>
            </a:r>
            <a:endParaRPr lang="es-ES_tradnl" dirty="0"/>
          </a:p>
        </p:txBody>
      </p:sp>
      <p:sp>
        <p:nvSpPr>
          <p:cNvPr id="24" name="23 Documento"/>
          <p:cNvSpPr/>
          <p:nvPr/>
        </p:nvSpPr>
        <p:spPr>
          <a:xfrm>
            <a:off x="214282" y="4572008"/>
            <a:ext cx="1857388" cy="857256"/>
          </a:xfrm>
          <a:prstGeom prst="flowChartDocumen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NO ES PAR</a:t>
            </a:r>
            <a:endParaRPr lang="es-ES_tradnl" dirty="0"/>
          </a:p>
        </p:txBody>
      </p:sp>
      <p:cxnSp>
        <p:nvCxnSpPr>
          <p:cNvPr id="28" name="27 Conector recto"/>
          <p:cNvCxnSpPr/>
          <p:nvPr/>
        </p:nvCxnSpPr>
        <p:spPr>
          <a:xfrm rot="5400000">
            <a:off x="678629" y="5750735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/>
          <p:nvPr/>
        </p:nvCxnSpPr>
        <p:spPr>
          <a:xfrm flipV="1">
            <a:off x="1000100" y="6000768"/>
            <a:ext cx="664373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23" idx="2"/>
          </p:cNvCxnSpPr>
          <p:nvPr/>
        </p:nvCxnSpPr>
        <p:spPr>
          <a:xfrm rot="5400000">
            <a:off x="7294026" y="5650960"/>
            <a:ext cx="6996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Elipse"/>
          <p:cNvSpPr/>
          <p:nvPr/>
        </p:nvSpPr>
        <p:spPr>
          <a:xfrm>
            <a:off x="3286116" y="5715016"/>
            <a:ext cx="1928826" cy="928694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_tradnl" dirty="0" smtClean="0"/>
              <a:t>FIN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23" grpId="0" animBg="1"/>
      <p:bldP spid="24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14414" y="2714620"/>
            <a:ext cx="6400816" cy="3411543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b="1" dirty="0" smtClean="0"/>
              <a:t>Inicio/Final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Se utiliza para indicar el inicio y el final de un diagrama; del Inicio sólo puede salir una línea de flujo y al Final sólo debe llegar una línea.</a:t>
            </a:r>
          </a:p>
          <a:p>
            <a:endParaRPr lang="es-ES_tradnl" dirty="0"/>
          </a:p>
        </p:txBody>
      </p:sp>
      <p:sp>
        <p:nvSpPr>
          <p:cNvPr id="4" name="3 Elipse"/>
          <p:cNvSpPr/>
          <p:nvPr/>
        </p:nvSpPr>
        <p:spPr>
          <a:xfrm>
            <a:off x="3214678" y="714356"/>
            <a:ext cx="250033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571604" y="2500306"/>
            <a:ext cx="7115196" cy="3625857"/>
          </a:xfrm>
        </p:spPr>
        <p:txBody>
          <a:bodyPr>
            <a:normAutofit lnSpcReduction="10000"/>
          </a:bodyPr>
          <a:lstStyle/>
          <a:p>
            <a:endParaRPr lang="es-ES_tradnl" dirty="0" smtClean="0"/>
          </a:p>
          <a:p>
            <a:r>
              <a:rPr lang="es-ES_tradnl" b="1" dirty="0" smtClean="0"/>
              <a:t>Decisión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la comparación de dos datos y dependiendo del resultado lógico (falso o verdadero) se toma la decisión de seguir un camino del diagrama u otro.</a:t>
            </a:r>
          </a:p>
          <a:p>
            <a:endParaRPr lang="es-ES_tradnl" dirty="0"/>
          </a:p>
        </p:txBody>
      </p:sp>
      <p:sp>
        <p:nvSpPr>
          <p:cNvPr id="4" name="3 Decisión"/>
          <p:cNvSpPr/>
          <p:nvPr/>
        </p:nvSpPr>
        <p:spPr>
          <a:xfrm>
            <a:off x="2928926" y="571480"/>
            <a:ext cx="3500462" cy="214314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3071810"/>
            <a:ext cx="8229600" cy="4525963"/>
          </a:xfrm>
        </p:spPr>
        <p:txBody>
          <a:bodyPr/>
          <a:lstStyle/>
          <a:p>
            <a:r>
              <a:rPr lang="es-ES_tradnl" b="1" dirty="0" smtClean="0"/>
              <a:t>Entrada General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Entrada/Salida de datos en General (en esta guía, solo la usaremos para la Entrada).</a:t>
            </a:r>
            <a:endParaRPr lang="es-ES_tradnl" dirty="0"/>
          </a:p>
        </p:txBody>
      </p:sp>
      <p:sp>
        <p:nvSpPr>
          <p:cNvPr id="4" name="3 Datos"/>
          <p:cNvSpPr/>
          <p:nvPr/>
        </p:nvSpPr>
        <p:spPr>
          <a:xfrm>
            <a:off x="2857488" y="1071546"/>
            <a:ext cx="3500462" cy="150019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500306"/>
            <a:ext cx="8229600" cy="4525963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b="1" dirty="0" smtClean="0"/>
              <a:t>Iteración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que una instrucción o grupo de instrucciones deben ejecutarse varias veces. 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2714620"/>
            <a:ext cx="8229600" cy="4525963"/>
          </a:xfrm>
        </p:spPr>
        <p:txBody>
          <a:bodyPr/>
          <a:lstStyle/>
          <a:p>
            <a:r>
              <a:rPr lang="es-ES_tradnl" b="1" dirty="0" smtClean="0"/>
              <a:t>Salida Impresa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la presentación de uno o varios resultados en forma impresa.</a:t>
            </a:r>
            <a:endParaRPr lang="es-ES_tradnl" dirty="0"/>
          </a:p>
        </p:txBody>
      </p:sp>
      <p:sp>
        <p:nvSpPr>
          <p:cNvPr id="8" name="7 Documento"/>
          <p:cNvSpPr/>
          <p:nvPr/>
        </p:nvSpPr>
        <p:spPr>
          <a:xfrm>
            <a:off x="2786050" y="857232"/>
            <a:ext cx="2643206" cy="1500198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786058"/>
            <a:ext cx="8229600" cy="4525963"/>
          </a:xfrm>
        </p:spPr>
        <p:txBody>
          <a:bodyPr/>
          <a:lstStyle/>
          <a:p>
            <a:endParaRPr lang="es-ES_tradnl" dirty="0" smtClean="0"/>
          </a:p>
          <a:p>
            <a:r>
              <a:rPr lang="es-ES_tradnl" b="1" dirty="0" smtClean="0"/>
              <a:t>Llamada a subrutina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la llamada a una subrutina o procedimiento determinado</a:t>
            </a:r>
          </a:p>
          <a:p>
            <a:endParaRPr lang="es-ES_tradnl" dirty="0"/>
          </a:p>
        </p:txBody>
      </p:sp>
      <p:sp>
        <p:nvSpPr>
          <p:cNvPr id="4" name="3 Proceso predefinido"/>
          <p:cNvSpPr/>
          <p:nvPr/>
        </p:nvSpPr>
        <p:spPr>
          <a:xfrm>
            <a:off x="2857488" y="1000108"/>
            <a:ext cx="2714644" cy="150019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3143248"/>
            <a:ext cx="8229600" cy="4525963"/>
          </a:xfrm>
        </p:spPr>
        <p:txBody>
          <a:bodyPr/>
          <a:lstStyle/>
          <a:p>
            <a:r>
              <a:rPr lang="es-ES_tradnl" b="1" dirty="0" smtClean="0"/>
              <a:t>Salida en Pantalla</a:t>
            </a:r>
            <a:r>
              <a:rPr lang="es-ES_tradnl" dirty="0" smtClean="0"/>
              <a:t> </a:t>
            </a:r>
            <a:br>
              <a:rPr lang="es-ES_tradnl" dirty="0" smtClean="0"/>
            </a:br>
            <a:r>
              <a:rPr lang="es-ES_tradnl" dirty="0" smtClean="0"/>
              <a:t>Instrucción de presentación de mensajes o resultados en pantalla.</a:t>
            </a:r>
            <a:endParaRPr lang="es-ES_tradnl" dirty="0"/>
          </a:p>
        </p:txBody>
      </p:sp>
      <p:sp>
        <p:nvSpPr>
          <p:cNvPr id="4" name="3 Pantalla"/>
          <p:cNvSpPr/>
          <p:nvPr/>
        </p:nvSpPr>
        <p:spPr>
          <a:xfrm>
            <a:off x="3071802" y="1142984"/>
            <a:ext cx="2786082" cy="1357322"/>
          </a:xfrm>
          <a:prstGeom prst="flowChartDispla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643182"/>
            <a:ext cx="8229600" cy="4525963"/>
          </a:xfrm>
        </p:spPr>
        <p:txBody>
          <a:bodyPr/>
          <a:lstStyle/>
          <a:p>
            <a:r>
              <a:rPr lang="es-ES_tradnl" b="1" dirty="0" smtClean="0"/>
              <a:t>Acción/Proceso General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Indica una acción o instrucción general que debe realizar el computador (cambios de valores de variables, asignaciones, operaciones aritméticas, </a:t>
            </a:r>
            <a:r>
              <a:rPr lang="es-ES_tradnl" dirty="0" err="1" smtClean="0"/>
              <a:t>etc</a:t>
            </a:r>
            <a:r>
              <a:rPr lang="es-ES_tradnl" dirty="0" smtClean="0"/>
              <a:t>).</a:t>
            </a:r>
            <a:endParaRPr lang="es-ES_tradnl" dirty="0"/>
          </a:p>
        </p:txBody>
      </p:sp>
      <p:sp>
        <p:nvSpPr>
          <p:cNvPr id="4" name="3 Proceso"/>
          <p:cNvSpPr/>
          <p:nvPr/>
        </p:nvSpPr>
        <p:spPr>
          <a:xfrm>
            <a:off x="2643174" y="714356"/>
            <a:ext cx="3286148" cy="157163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Personalizado 1">
      <a:dk1>
        <a:sysClr val="windowText" lastClr="000000"/>
      </a:dk1>
      <a:lt1>
        <a:sysClr val="window" lastClr="FFFFFF"/>
      </a:lt1>
      <a:dk2>
        <a:srgbClr val="0C0C0C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30</TotalTime>
  <Words>53</Words>
  <Application>Microsoft Office PowerPoint</Application>
  <PresentationFormat>Presentación en pantalla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Brío</vt:lpstr>
      <vt:lpstr>Diagrama de flujo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Diseñar un diagrama de flujo que solicite un número y determine si este es par o es non.  El diagrama deberá de solicitar los datos necesarios y mostrar el resultado</vt:lpstr>
      <vt:lpstr>Diapositiva 14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de flujo</dc:title>
  <dc:creator>WinuE</dc:creator>
  <cp:lastModifiedBy>lucio</cp:lastModifiedBy>
  <cp:revision>3</cp:revision>
  <dcterms:created xsi:type="dcterms:W3CDTF">2010-01-28T06:20:05Z</dcterms:created>
  <dcterms:modified xsi:type="dcterms:W3CDTF">2013-01-16T17:45:01Z</dcterms:modified>
</cp:coreProperties>
</file>